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49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E87D9-BA80-4837-9C5B-0E94AE33666A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89C2A-4B55-43BE-9CAE-1278895BFC3D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02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 smtClean="0">
              <a:latin typeface="Time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>
                <a:solidFill>
                  <a:srgbClr val="000000"/>
                </a:solidFill>
              </a:rPr>
              <a:pPr/>
              <a:t>1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970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794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087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793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24/05/2016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3996326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39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2539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84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165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43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202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155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93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5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6A44507-CE0F-4FAF-BBFE-C889524E318D}" type="datetime1">
              <a:rPr lang="fr-FR" smtClean="0"/>
              <a:pPr/>
              <a:t>24/05/2016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221027" y="250111"/>
            <a:ext cx="66268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CARTE des ACTEURS</a:t>
            </a:r>
          </a:p>
          <a:p>
            <a:r>
              <a:rPr lang="en-US" sz="16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NET METERING</a:t>
            </a:r>
            <a:endParaRPr lang="en-US" sz="1600" dirty="0" smtClean="0">
              <a:solidFill>
                <a:srgbClr val="C80F0F"/>
              </a:solidFill>
              <a:latin typeface="Arial"/>
              <a:cs typeface="Tahoma" pitchFamily="34" charset="0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RE-ACTIVATE</a:t>
            </a:r>
            <a:endParaRPr lang="de-DE" dirty="0"/>
          </a:p>
        </p:txBody>
      </p:sp>
      <p:grpSp>
        <p:nvGrpSpPr>
          <p:cNvPr id="19" name="Groupe 18"/>
          <p:cNvGrpSpPr/>
          <p:nvPr/>
        </p:nvGrpSpPr>
        <p:grpSpPr>
          <a:xfrm>
            <a:off x="1625405" y="1172401"/>
            <a:ext cx="5875022" cy="5939052"/>
            <a:chOff x="1610526" y="918948"/>
            <a:chExt cx="5875022" cy="5939052"/>
          </a:xfrm>
        </p:grpSpPr>
        <p:sp>
          <p:nvSpPr>
            <p:cNvPr id="50" name="Ellipse 4"/>
            <p:cNvSpPr>
              <a:spLocks noChangeArrowheads="1"/>
            </p:cNvSpPr>
            <p:nvPr/>
          </p:nvSpPr>
          <p:spPr bwMode="auto">
            <a:xfrm>
              <a:off x="1610526" y="918948"/>
              <a:ext cx="5875022" cy="5939052"/>
            </a:xfrm>
            <a:prstGeom prst="ellipse">
              <a:avLst/>
            </a:prstGeom>
            <a:solidFill>
              <a:srgbClr val="F7C869"/>
            </a:solidFill>
            <a:ln w="9525" algn="ctr">
              <a:solidFill>
                <a:srgbClr val="9AB0BA">
                  <a:lumMod val="20000"/>
                  <a:lumOff val="80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800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Ellipse 7"/>
            <p:cNvSpPr>
              <a:spLocks noChangeAspect="1"/>
            </p:cNvSpPr>
            <p:nvPr/>
          </p:nvSpPr>
          <p:spPr bwMode="auto">
            <a:xfrm>
              <a:off x="2319819" y="1641612"/>
              <a:ext cx="4400550" cy="4432300"/>
            </a:xfrm>
            <a:prstGeom prst="ellipse">
              <a:avLst/>
            </a:prstGeom>
            <a:solidFill>
              <a:srgbClr val="FFA6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kern="0" dirty="0">
                <a:solidFill>
                  <a:srgbClr val="002060"/>
                </a:solidFill>
              </a:endParaRPr>
            </a:p>
          </p:txBody>
        </p:sp>
        <p:sp>
          <p:nvSpPr>
            <p:cNvPr id="56" name="Ellipse 6"/>
            <p:cNvSpPr>
              <a:spLocks noChangeAspect="1"/>
            </p:cNvSpPr>
            <p:nvPr/>
          </p:nvSpPr>
          <p:spPr bwMode="auto">
            <a:xfrm>
              <a:off x="3240195" y="2544758"/>
              <a:ext cx="2544763" cy="2562225"/>
            </a:xfrm>
            <a:prstGeom prst="ellipse">
              <a:avLst/>
            </a:prstGeom>
            <a:solidFill>
              <a:srgbClr val="F09562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 sz="1400" dirty="0">
                <a:solidFill>
                  <a:srgbClr val="C00000"/>
                </a:solidFill>
              </a:endParaRPr>
            </a:p>
          </p:txBody>
        </p:sp>
        <p:sp>
          <p:nvSpPr>
            <p:cNvPr id="55" name="Ellipse 5"/>
            <p:cNvSpPr>
              <a:spLocks noChangeAspect="1"/>
            </p:cNvSpPr>
            <p:nvPr/>
          </p:nvSpPr>
          <p:spPr bwMode="auto">
            <a:xfrm>
              <a:off x="4016971" y="3240720"/>
              <a:ext cx="1057275" cy="1065212"/>
            </a:xfrm>
            <a:prstGeom prst="ellipse">
              <a:avLst/>
            </a:prstGeom>
            <a:solidFill>
              <a:srgbClr val="CC3300"/>
            </a:solidFill>
            <a:ln w="9525" algn="ctr">
              <a:solidFill>
                <a:srgbClr val="890909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0" kern="0" smtClean="0">
                <a:solidFill>
                  <a:srgbClr val="000000"/>
                </a:solidFill>
              </a:endParaRPr>
            </a:p>
          </p:txBody>
        </p:sp>
        <p:cxnSp>
          <p:nvCxnSpPr>
            <p:cNvPr id="57" name="Gerade Verbindung 37"/>
            <p:cNvCxnSpPr>
              <a:cxnSpLocks noChangeShapeType="1"/>
              <a:stCxn id="55" idx="1"/>
              <a:endCxn id="50" idx="1"/>
            </p:cNvCxnSpPr>
            <p:nvPr/>
          </p:nvCxnSpPr>
          <p:spPr bwMode="auto">
            <a:xfrm flipH="1" flipV="1">
              <a:off x="2470903" y="1788702"/>
              <a:ext cx="1700902" cy="1608015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8" name="Gerade Verbindung 31"/>
            <p:cNvCxnSpPr>
              <a:cxnSpLocks noChangeShapeType="1"/>
              <a:stCxn id="55" idx="7"/>
              <a:endCxn id="50" idx="7"/>
            </p:cNvCxnSpPr>
            <p:nvPr/>
          </p:nvCxnSpPr>
          <p:spPr bwMode="auto">
            <a:xfrm flipV="1">
              <a:off x="4919412" y="1788702"/>
              <a:ext cx="1705759" cy="1608015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9" name="Gerade Verbindung 28"/>
            <p:cNvCxnSpPr>
              <a:cxnSpLocks noChangeShapeType="1"/>
              <a:stCxn id="55" idx="4"/>
              <a:endCxn id="50" idx="4"/>
            </p:cNvCxnSpPr>
            <p:nvPr/>
          </p:nvCxnSpPr>
          <p:spPr bwMode="auto">
            <a:xfrm>
              <a:off x="4545609" y="4305932"/>
              <a:ext cx="2428" cy="255206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64" name="Rectangle 63"/>
          <p:cNvSpPr/>
          <p:nvPr/>
        </p:nvSpPr>
        <p:spPr>
          <a:xfrm>
            <a:off x="4108085" y="3728379"/>
            <a:ext cx="10967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 smtClean="0">
                <a:solidFill>
                  <a:schemeClr val="bg1"/>
                </a:solidFill>
              </a:rPr>
              <a:t>Acteurs </a:t>
            </a:r>
            <a:r>
              <a:rPr lang="de-AT" sz="1200" kern="0" dirty="0" err="1" smtClean="0">
                <a:solidFill>
                  <a:schemeClr val="bg1"/>
                </a:solidFill>
              </a:rPr>
              <a:t>clés</a:t>
            </a:r>
            <a:endParaRPr lang="de-DE" sz="1200" kern="0" dirty="0">
              <a:solidFill>
                <a:schemeClr val="bg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874699" y="4722767"/>
            <a:ext cx="14959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>
                <a:solidFill>
                  <a:srgbClr val="002060"/>
                </a:solidFill>
              </a:rPr>
              <a:t>Acteurs</a:t>
            </a:r>
            <a:r>
              <a:rPr lang="de-AT" sz="1400" kern="0" dirty="0" smtClean="0">
                <a:solidFill>
                  <a:srgbClr val="002060"/>
                </a:solidFill>
              </a:rPr>
              <a:t> </a:t>
            </a:r>
            <a:r>
              <a:rPr lang="de-AT" sz="1200" kern="0" dirty="0" err="1" smtClean="0">
                <a:solidFill>
                  <a:srgbClr val="002060"/>
                </a:solidFill>
              </a:rPr>
              <a:t>primaires</a:t>
            </a: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4022230" y="6490771"/>
            <a:ext cx="10935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z="1200" kern="0" dirty="0" err="1">
                <a:solidFill>
                  <a:srgbClr val="002060"/>
                </a:solidFill>
              </a:rPr>
              <a:t>Autres</a:t>
            </a:r>
            <a:r>
              <a:rPr lang="de-AT" sz="1200" kern="0" dirty="0">
                <a:solidFill>
                  <a:srgbClr val="002060"/>
                </a:solidFill>
              </a:rPr>
              <a:t> </a:t>
            </a:r>
            <a:r>
              <a:rPr lang="de-AT" sz="1200" kern="0" dirty="0" err="1">
                <a:solidFill>
                  <a:srgbClr val="002060"/>
                </a:solidFill>
              </a:rPr>
              <a:t>acteurs</a:t>
            </a: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796901" y="5646502"/>
            <a:ext cx="17586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>
                <a:solidFill>
                  <a:srgbClr val="002060"/>
                </a:solidFill>
              </a:rPr>
              <a:t>Acteurs</a:t>
            </a:r>
            <a:r>
              <a:rPr lang="de-AT" sz="1400" kern="0" dirty="0">
                <a:solidFill>
                  <a:srgbClr val="002060"/>
                </a:solidFill>
              </a:rPr>
              <a:t> </a:t>
            </a:r>
            <a:r>
              <a:rPr lang="de-AT" sz="1200" kern="0" dirty="0" err="1" smtClean="0">
                <a:solidFill>
                  <a:srgbClr val="002060"/>
                </a:solidFill>
              </a:rPr>
              <a:t>secondaires</a:t>
            </a: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70" name="ZoneTexte 69"/>
          <p:cNvSpPr txBox="1"/>
          <p:nvPr/>
        </p:nvSpPr>
        <p:spPr>
          <a:xfrm>
            <a:off x="830499" y="4362700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kern="0" dirty="0" smtClean="0">
                <a:solidFill>
                  <a:srgbClr val="B4E3ED">
                    <a:lumMod val="10000"/>
                  </a:srgbClr>
                </a:solidFill>
              </a:rPr>
              <a:t>Société</a:t>
            </a:r>
            <a:endParaRPr lang="fr-FR" sz="1600" b="1" kern="0" dirty="0">
              <a:solidFill>
                <a:srgbClr val="B4E3ED">
                  <a:lumMod val="10000"/>
                </a:srgbClr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341809" y="1875359"/>
            <a:ext cx="12458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kern="0" dirty="0" smtClean="0">
                <a:solidFill>
                  <a:srgbClr val="C80F0F">
                    <a:lumMod val="75000"/>
                  </a:srgbClr>
                </a:solidFill>
              </a:rPr>
              <a:t>Secteur public</a:t>
            </a:r>
            <a:endParaRPr lang="fr-FR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7486929" y="5554728"/>
            <a:ext cx="11576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kern="0" dirty="0">
                <a:solidFill>
                  <a:srgbClr val="C80F0F">
                    <a:lumMod val="75000"/>
                  </a:srgbClr>
                </a:solidFill>
              </a:rPr>
              <a:t>Secteur </a:t>
            </a:r>
            <a:r>
              <a:rPr lang="fr-FR" sz="1200" kern="0" dirty="0" smtClean="0">
                <a:solidFill>
                  <a:srgbClr val="C80F0F">
                    <a:lumMod val="75000"/>
                  </a:srgbClr>
                </a:solidFill>
              </a:rPr>
              <a:t>privé</a:t>
            </a:r>
            <a:endParaRPr lang="fr-FR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74" name="ZoneTexte 73"/>
          <p:cNvSpPr txBox="1"/>
          <p:nvPr/>
        </p:nvSpPr>
        <p:spPr>
          <a:xfrm flipH="1">
            <a:off x="7474618" y="4351307"/>
            <a:ext cx="1524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kern="0" dirty="0" smtClean="0">
                <a:solidFill>
                  <a:srgbClr val="B4E3ED">
                    <a:lumMod val="10000"/>
                  </a:srgbClr>
                </a:solidFill>
              </a:rPr>
              <a:t>Chaînes de valeur</a:t>
            </a:r>
            <a:endParaRPr lang="fr-FR" sz="1600" b="1" kern="0" dirty="0">
              <a:solidFill>
                <a:srgbClr val="B4E3ED">
                  <a:lumMod val="10000"/>
                </a:srgbClr>
              </a:solidFill>
            </a:endParaRPr>
          </a:p>
        </p:txBody>
      </p:sp>
      <p:sp>
        <p:nvSpPr>
          <p:cNvPr id="76" name="ZoneTexte 75"/>
          <p:cNvSpPr txBox="1"/>
          <p:nvPr/>
        </p:nvSpPr>
        <p:spPr>
          <a:xfrm>
            <a:off x="3159878" y="698493"/>
            <a:ext cx="3020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kern="0" dirty="0" smtClean="0">
                <a:solidFill>
                  <a:srgbClr val="B4E3ED">
                    <a:lumMod val="10000"/>
                  </a:srgbClr>
                </a:solidFill>
              </a:rPr>
              <a:t>Formation et renforcement </a:t>
            </a:r>
            <a:r>
              <a:rPr lang="fr-FR" sz="1600" b="1" kern="0" dirty="0">
                <a:solidFill>
                  <a:srgbClr val="B4E3ED">
                    <a:lumMod val="10000"/>
                  </a:srgbClr>
                </a:solidFill>
              </a:rPr>
              <a:t>des capacités locales</a:t>
            </a:r>
          </a:p>
          <a:p>
            <a:pPr algn="ctr"/>
            <a:endParaRPr lang="fr-FR" sz="1600" b="1" kern="0" dirty="0">
              <a:solidFill>
                <a:srgbClr val="B4E3ED">
                  <a:lumMod val="10000"/>
                </a:srgbClr>
              </a:solidFill>
            </a:endParaRPr>
          </a:p>
        </p:txBody>
      </p:sp>
      <p:sp>
        <p:nvSpPr>
          <p:cNvPr id="78" name="Rectangle 80"/>
          <p:cNvSpPr>
            <a:spLocks noChangeArrowheads="1"/>
          </p:cNvSpPr>
          <p:nvPr/>
        </p:nvSpPr>
        <p:spPr bwMode="auto">
          <a:xfrm>
            <a:off x="0" y="1961696"/>
            <a:ext cx="792163" cy="336550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>
                <a:solidFill>
                  <a:srgbClr val="000000"/>
                </a:solidFill>
              </a:rPr>
              <a:t>Acteurs privés</a:t>
            </a:r>
          </a:p>
        </p:txBody>
      </p:sp>
      <p:sp>
        <p:nvSpPr>
          <p:cNvPr id="79" name="Rectangle 81"/>
          <p:cNvSpPr>
            <a:spLocks noChangeArrowheads="1"/>
          </p:cNvSpPr>
          <p:nvPr/>
        </p:nvSpPr>
        <p:spPr bwMode="auto">
          <a:xfrm>
            <a:off x="0" y="2415495"/>
            <a:ext cx="792163" cy="430212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Acteurs étatiques</a:t>
            </a:r>
          </a:p>
        </p:txBody>
      </p:sp>
      <p:sp>
        <p:nvSpPr>
          <p:cNvPr id="80" name="Rectangle 77"/>
          <p:cNvSpPr>
            <a:spLocks noChangeArrowheads="1"/>
          </p:cNvSpPr>
          <p:nvPr/>
        </p:nvSpPr>
        <p:spPr bwMode="auto">
          <a:xfrm>
            <a:off x="5144580" y="4245873"/>
            <a:ext cx="806043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kern="0" dirty="0" smtClean="0">
                <a:solidFill>
                  <a:srgbClr val="000000"/>
                </a:solidFill>
              </a:rPr>
              <a:t>Petit </a:t>
            </a:r>
            <a:r>
              <a:rPr lang="fr-FR" sz="900" b="0" kern="0" dirty="0" smtClean="0">
                <a:solidFill>
                  <a:srgbClr val="000000"/>
                </a:solidFill>
              </a:rPr>
              <a:t>Installateurs</a:t>
            </a:r>
          </a:p>
        </p:txBody>
      </p:sp>
      <p:sp>
        <p:nvSpPr>
          <p:cNvPr id="89" name="Rectangle 53"/>
          <p:cNvSpPr>
            <a:spLocks noChangeArrowheads="1"/>
          </p:cNvSpPr>
          <p:nvPr/>
        </p:nvSpPr>
        <p:spPr bwMode="auto">
          <a:xfrm>
            <a:off x="2908754" y="4896304"/>
            <a:ext cx="855663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Universités</a:t>
            </a:r>
            <a:r>
              <a:rPr lang="fr-FR" sz="900" b="0" kern="0" dirty="0" smtClean="0">
                <a:solidFill>
                  <a:srgbClr val="000000"/>
                </a:solidFill>
              </a:rPr>
              <a:t> </a:t>
            </a:r>
            <a:r>
              <a:rPr lang="fr-FR" sz="900" b="0" kern="0" dirty="0" smtClean="0">
                <a:solidFill>
                  <a:srgbClr val="FFFFFF"/>
                </a:solidFill>
              </a:rPr>
              <a:t>Marrakech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sp>
        <p:nvSpPr>
          <p:cNvPr id="92" name="Rectangle 79"/>
          <p:cNvSpPr>
            <a:spLocks noChangeArrowheads="1"/>
          </p:cNvSpPr>
          <p:nvPr/>
        </p:nvSpPr>
        <p:spPr bwMode="auto">
          <a:xfrm>
            <a:off x="5868161" y="3412969"/>
            <a:ext cx="706437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Cluster Solaire</a:t>
            </a:r>
          </a:p>
        </p:txBody>
      </p:sp>
      <p:sp>
        <p:nvSpPr>
          <p:cNvPr id="96" name="Rectangle 59"/>
          <p:cNvSpPr>
            <a:spLocks noChangeArrowheads="1"/>
          </p:cNvSpPr>
          <p:nvPr/>
        </p:nvSpPr>
        <p:spPr bwMode="auto">
          <a:xfrm>
            <a:off x="3506072" y="1572621"/>
            <a:ext cx="708025" cy="315686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ONEE</a:t>
            </a:r>
          </a:p>
        </p:txBody>
      </p:sp>
      <p:sp>
        <p:nvSpPr>
          <p:cNvPr id="112" name="Rectangle 50"/>
          <p:cNvSpPr>
            <a:spLocks noChangeArrowheads="1"/>
          </p:cNvSpPr>
          <p:nvPr/>
        </p:nvSpPr>
        <p:spPr bwMode="auto">
          <a:xfrm>
            <a:off x="4220100" y="2819793"/>
            <a:ext cx="706438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MEMEE</a:t>
            </a:r>
            <a:r>
              <a:rPr lang="fr-FR" sz="900" b="0" kern="0" dirty="0" smtClean="0">
                <a:solidFill>
                  <a:srgbClr val="000000"/>
                </a:solidFill>
              </a:rPr>
              <a:t>  </a:t>
            </a:r>
            <a:endParaRPr lang="fr-FR" sz="900" b="0" kern="0" dirty="0" smtClean="0">
              <a:solidFill>
                <a:srgbClr val="FF0000"/>
              </a:solidFill>
            </a:endParaRPr>
          </a:p>
        </p:txBody>
      </p:sp>
      <p:sp>
        <p:nvSpPr>
          <p:cNvPr id="116" name="Rectangle 60"/>
          <p:cNvSpPr>
            <a:spLocks noChangeArrowheads="1"/>
          </p:cNvSpPr>
          <p:nvPr/>
        </p:nvSpPr>
        <p:spPr bwMode="auto">
          <a:xfrm>
            <a:off x="3349178" y="2159218"/>
            <a:ext cx="706438" cy="33178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ADEREE</a:t>
            </a:r>
          </a:p>
        </p:txBody>
      </p:sp>
      <p:sp>
        <p:nvSpPr>
          <p:cNvPr id="62" name="Rectangle 69"/>
          <p:cNvSpPr>
            <a:spLocks noChangeArrowheads="1"/>
          </p:cNvSpPr>
          <p:nvPr/>
        </p:nvSpPr>
        <p:spPr bwMode="auto">
          <a:xfrm>
            <a:off x="0" y="2986481"/>
            <a:ext cx="780176" cy="4026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>
                <a:solidFill>
                  <a:schemeClr val="tx1"/>
                </a:solidFill>
              </a:rPr>
              <a:t>Coop. </a:t>
            </a:r>
            <a:r>
              <a:rPr lang="fr-FR" sz="900" b="0" kern="0" dirty="0" err="1">
                <a:solidFill>
                  <a:schemeClr val="tx1"/>
                </a:solidFill>
              </a:rPr>
              <a:t>int</a:t>
            </a:r>
            <a:r>
              <a:rPr lang="fr-FR" sz="900" b="0" kern="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6872388" y="189522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" name="Rectangle 78"/>
          <p:cNvSpPr>
            <a:spLocks noChangeArrowheads="1"/>
          </p:cNvSpPr>
          <p:nvPr/>
        </p:nvSpPr>
        <p:spPr bwMode="auto">
          <a:xfrm>
            <a:off x="3006730" y="4264683"/>
            <a:ext cx="993490" cy="228778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kern="0" dirty="0" err="1" smtClean="0">
                <a:solidFill>
                  <a:srgbClr val="000000"/>
                </a:solidFill>
              </a:rPr>
              <a:t>Menages</a:t>
            </a:r>
            <a:r>
              <a:rPr lang="fr-FR" sz="900" kern="0" dirty="0" smtClean="0">
                <a:solidFill>
                  <a:srgbClr val="000000"/>
                </a:solidFill>
              </a:rPr>
              <a:t> privée</a:t>
            </a:r>
            <a:endParaRPr lang="fr-FR" sz="900" kern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149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49</Words>
  <Application>Microsoft Office PowerPoint</Application>
  <PresentationFormat>Affichage à l'écran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Times</vt:lpstr>
      <vt:lpstr>Larissa</vt:lpstr>
      <vt:lpstr>Présentation PowerPoint</vt:lpstr>
    </vt:vector>
  </TitlesOfParts>
  <Company>GIZ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UserLA3067</dc:creator>
  <cp:lastModifiedBy>Simon Inauen</cp:lastModifiedBy>
  <cp:revision>10</cp:revision>
  <dcterms:created xsi:type="dcterms:W3CDTF">2016-05-14T11:53:35Z</dcterms:created>
  <dcterms:modified xsi:type="dcterms:W3CDTF">2016-05-24T16:39:17Z</dcterms:modified>
</cp:coreProperties>
</file>